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Wanneer we een spanning aanleggen aan de gate, moeten we eerst zorgen dat ladingsdragers van de bulk, die van een tegengesteld type zijn dan de gewenste ladingsdragers, voldoende ver van onder de gate verdwijnen. Vervolgens trekken we met de gate ladingsdragers uit de source aan die een kanaal gaan vormen onder de gate. Hoe hoger de spanning aan de gate, hoe meer ladingsdragers in het kanaal.</a:t>
            </a:r>
          </a:p>
          <a:p/>
          <a:p>
            <a:r>
              <a:t>* Voor een nMOS transistor hebben we een positieve spanning nodig aan de gate, omdat het kanaal uit elektronen bestaat (=negatieve ladingsdragers). Bovendien moet die spanning groter zijn dan de spanning aan de source plus de drempelspanning $V_T$.</a:t>
            </a:r>
          </a:p>
          <a:p>
            <a:r>
              <a:t>* Voor een pMOS transistor hebben we een negatieve spanning nodig aan de gate, omdat het kanaal uit gaten bestaat (=positieve ladingsdragers). Bovendien moet die spanning kleiner zijn dan de spanning aan de source min de drempelspanning $V_T$.</a:t>
            </a:r>
          </a:p>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Eerst bekijken we een dwarsdoorsnede van een nMOS met &lt;$V_{GS}$&lt;$V_T$ en $V_{DS}$=VSB= 0V. Zolang de gate-source spanning kleiner blijft dan de drempelspanning zal de toenemende gate spanning in de eerste plaats gecompenseerd worden door een vergroting van de ruimteladingslaag onder de gate. De gaten verdwijnen onder de gate en dit de negatieve lading die de toenemende positieve lading op de gate compenseert. Van zodra dat de gate-source spanning groter wordt dan de drempelspanning bekomen we een kanaal onder de gate, zoals zichtbaar is in de dwarsdoorsnede van een nMOS met $V_{GS}$&gt;$V_T$&gt; en $V_{DS}$=VSB= 0V. Hoe meer we de gate spanning verder laten toenemen, hoe meer lading we in het kanaal bekomen.</a:t>
            </a:r>
          </a:p>
          <a:p>
            <a:r>
              <a:t>[] http://www-g.eng.cam.ac.uk/mmg/teaching/linearcircuits/mosfet.html</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de praktijk kunnen we de gate niet perfect naast de source leggen, omdat perfectie niet bestaat. We kunnen die perfectie wel altijd beter en beter proberen te benaderen. Dit maakt deel uit van de constante technologische evolutie. We kunnen ons niet permitteren dat er een onderbreking in het kanaal is. Dus zal er in de praktijk steeds een overlap zijn tussen de gate en de source en ook tussen de gate en de drain.</a:t>
            </a:r>
          </a:p>
          <a:p>
            <a:r>
              <a:t>Van de andere kant mag de dopering ook niet zo ver onder de gate diffunderen dat er een kortsluiting zou kunnen ontstaan tussen drain en source.</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het symbool van de MOS transistor wordt zeer goed aangegeven dat de gate een condensator is die moet opgeladen worden. Voor de rest zijn er een aantal alternatieven in gebruik. De symbolen aan de linkerkant, zowel voor de nMOS als voor de pMOS geven goed aan dat de source, de drain en ook het kanaal, als het er is, een PN junctie vormen met de bulk. De richting van de pijl geven weer de richting van de pn-diode aan. Dit symbool is nuttig wanneer we aan de transistor een bulkspanning opleggen die niet de normale waarde is (voeding voor de pMOS of grond voor de nMOS). Het komt ook wel voor, als variatie op dit symbool, dat de pijl aan de kant van de source is getekend. In dit geval is de richting van de pijl omgekeerd.</a:t>
            </a:r>
          </a:p>
          <a:p>
            <a:r>
              <a:t>De symbolen aan de rechterkant zijn veel eenvoudiger en laten dus toe veel sneller een schema te tekenen. Hierbij veronderstellen we dat het bulkcontact steeds de grond is voor de nMOS en de voeding voor de pMOS. Het bolletje aan de gate van de pMOS wordt in de elektronica vaak gebruikt om een inversie van een signaal aan te duiden, en het geeft hier aan dat de transistor in geleiding is als de spanning aan de gate laag is.</a:t>
            </a:r>
          </a:p>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Ook de emitter en de collectorweerstand van de bipolaire transistor zijn belangrijk, vooral omdat de stromen die hierdoor lopen veel groter zijn dan de stromen door de basis. De emitterweerstand kan kleiner gemaakt worden door deze laag dunner te maken en de collectorweerstand door de laag dikker te maken. Soms wordt er om een kleinere collectorweerstand te bekomen nog een zeer hoog gedopeerde laag voorzien helemaal onderaan de structuur.</a:t>
            </a:r>
          </a:p>
          <a:p>
            <a:r>
              <a:t>De weerstandswaarden die hierboven opgegeven zijn gelden voor een npn transistor. Omwille van de slechtere geleidbaarheid van een p-type laag zullen we hogere r_{e} en r_{c} waardes bekomen voor een pnp transistor.</a:t>
            </a:r>
          </a:p>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 Id="rId3" Type="http://schemas.openxmlformats.org/officeDocument/2006/relationships/notesSlide" Target="../notesSlides/notesSlide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Bipolaire en MOS</a:t>
            </a:r>
          </a:p>
          <a:p>
            <a:r>
              <a:t>Transistors</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Herhaling basiseigenschappen</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Februari 2026</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 in het lineaire gebied</a:t>
            </a:r>
            <a:endParaRPr sz="3200" b="1" i="0">
              <a:latin typeface="Arial"/>
            </a:endParaRPr>
          </a:p>
        </p:txBody>
      </p:sp>
      <p:pic>
        <p:nvPicPr>
          <p:cNvPr id="3" name="Picture 2" descr="image.png"/>
          <p:cNvPicPr>
            <a:picLocks noChangeAspect="1"/>
          </p:cNvPicPr>
          <p:nvPr/>
        </p:nvPicPr>
        <p:blipFill>
          <a:blip r:embed="rId2"/>
          <a:stretch>
            <a:fillRect/>
          </a:stretch>
        </p:blipFill>
        <p:spPr>
          <a:xfrm>
            <a:off x="1377335" y="539496"/>
            <a:ext cx="9437330" cy="566928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Grens lineair saturatie</a:t>
            </a:r>
            <a:endParaRPr sz="3200" b="1" i="0">
              <a:latin typeface="Arial"/>
            </a:endParaRPr>
          </a:p>
        </p:txBody>
      </p:sp>
      <p:pic>
        <p:nvPicPr>
          <p:cNvPr id="3" name="Picture 2" descr="image.png"/>
          <p:cNvPicPr>
            <a:picLocks noChangeAspect="1"/>
          </p:cNvPicPr>
          <p:nvPr/>
        </p:nvPicPr>
        <p:blipFill>
          <a:blip r:embed="rId2"/>
          <a:stretch>
            <a:fillRect/>
          </a:stretch>
        </p:blipFill>
        <p:spPr>
          <a:xfrm>
            <a:off x="1154956" y="539496"/>
            <a:ext cx="9882088" cy="566928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 in het saturatie gebied</a:t>
            </a:r>
            <a:endParaRPr sz="3200" b="1" i="0">
              <a:latin typeface="Arial"/>
            </a:endParaRPr>
          </a:p>
        </p:txBody>
      </p:sp>
      <p:pic>
        <p:nvPicPr>
          <p:cNvPr id="3" name="Picture 2" descr="image.png"/>
          <p:cNvPicPr>
            <a:picLocks noChangeAspect="1"/>
          </p:cNvPicPr>
          <p:nvPr/>
        </p:nvPicPr>
        <p:blipFill>
          <a:blip r:embed="rId2"/>
          <a:stretch>
            <a:fillRect/>
          </a:stretch>
        </p:blipFill>
        <p:spPr>
          <a:xfrm>
            <a:off x="1120302" y="539496"/>
            <a:ext cx="9951396" cy="566928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Correctie in het saturatiegebied (korte kanalen)</a:t>
            </a:r>
            <a:endParaRPr sz="3200" b="1" i="0">
              <a:latin typeface="Arial"/>
            </a:endParaRPr>
          </a:p>
        </p:txBody>
      </p:sp>
      <p:pic>
        <p:nvPicPr>
          <p:cNvPr id="3" name="Picture 2" descr="image.png"/>
          <p:cNvPicPr>
            <a:picLocks noChangeAspect="1"/>
          </p:cNvPicPr>
          <p:nvPr/>
        </p:nvPicPr>
        <p:blipFill>
          <a:blip r:embed="rId2"/>
          <a:stretch>
            <a:fillRect/>
          </a:stretch>
        </p:blipFill>
        <p:spPr>
          <a:xfrm>
            <a:off x="2543585" y="539496"/>
            <a:ext cx="7104829" cy="566928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Early spanning - Output weerstand</a:t>
            </a:r>
            <a:endParaRPr sz="3200" b="1" i="0">
              <a:latin typeface="Arial"/>
            </a:endParaRPr>
          </a:p>
        </p:txBody>
      </p:sp>
      <p:pic>
        <p:nvPicPr>
          <p:cNvPr id="3" name="Picture 2" descr="image.png"/>
          <p:cNvPicPr>
            <a:picLocks noChangeAspect="1"/>
          </p:cNvPicPr>
          <p:nvPr/>
        </p:nvPicPr>
        <p:blipFill>
          <a:blip r:embed="rId2"/>
          <a:stretch>
            <a:fillRect/>
          </a:stretch>
        </p:blipFill>
        <p:spPr>
          <a:xfrm>
            <a:off x="391355" y="539496"/>
            <a:ext cx="11409290"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VT van de nMOS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708038" y="539496"/>
            <a:ext cx="10775923"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VT van de pMOS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083608" y="539496"/>
            <a:ext cx="10024783"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Symbolen D en E MOSFETS</a:t>
            </a:r>
            <a:endParaRPr sz="3200" b="1" i="0">
              <a:latin typeface="Arial"/>
            </a:endParaRPr>
          </a:p>
        </p:txBody>
      </p:sp>
      <p:pic>
        <p:nvPicPr>
          <p:cNvPr id="3" name="Picture 2" descr="image.png"/>
          <p:cNvPicPr>
            <a:picLocks noChangeAspect="1"/>
          </p:cNvPicPr>
          <p:nvPr/>
        </p:nvPicPr>
        <p:blipFill>
          <a:blip r:embed="rId2"/>
          <a:stretch>
            <a:fillRect/>
          </a:stretch>
        </p:blipFill>
        <p:spPr>
          <a:xfrm>
            <a:off x="1329358" y="539496"/>
            <a:ext cx="9533283"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000" b="1" i="0">
                <a:latin typeface="Arial"/>
              </a:rPr>
              <a:t>Gate capaciteiten van de MOS (laagfrequent) Lineair gebied</a:t>
            </a:r>
            <a:endParaRPr sz="3000" b="1" i="0">
              <a:latin typeface="Arial"/>
            </a:endParaRPr>
          </a:p>
        </p:txBody>
      </p:sp>
      <p:pic>
        <p:nvPicPr>
          <p:cNvPr id="3" name="Picture 2" descr="image.png"/>
          <p:cNvPicPr>
            <a:picLocks noChangeAspect="1"/>
          </p:cNvPicPr>
          <p:nvPr/>
        </p:nvPicPr>
        <p:blipFill>
          <a:blip r:embed="rId2"/>
          <a:stretch>
            <a:fillRect/>
          </a:stretch>
        </p:blipFill>
        <p:spPr>
          <a:xfrm>
            <a:off x="1508841" y="539496"/>
            <a:ext cx="9174318" cy="566928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Capaciteiten in functie van de VGS</a:t>
            </a:r>
            <a:endParaRPr sz="3200" b="1" i="0">
              <a:latin typeface="Arial"/>
            </a:endParaRPr>
          </a:p>
        </p:txBody>
      </p:sp>
      <p:pic>
        <p:nvPicPr>
          <p:cNvPr id="3" name="Picture 2" descr="image.png"/>
          <p:cNvPicPr>
            <a:picLocks noChangeAspect="1"/>
          </p:cNvPicPr>
          <p:nvPr/>
        </p:nvPicPr>
        <p:blipFill>
          <a:blip r:embed="rId2"/>
          <a:stretch>
            <a:fillRect/>
          </a:stretch>
        </p:blipFill>
        <p:spPr>
          <a:xfrm>
            <a:off x="1747781" y="539496"/>
            <a:ext cx="8696437"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Korte Herhaling MOSFET transistors</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MOSFET model (nMOS)</a:t>
            </a:r>
            <a:endParaRPr sz="3200" b="1" i="0">
              <a:latin typeface="Arial"/>
            </a:endParaRPr>
          </a:p>
        </p:txBody>
      </p:sp>
      <p:pic>
        <p:nvPicPr>
          <p:cNvPr id="3" name="Picture 2" descr="image.png"/>
          <p:cNvPicPr>
            <a:picLocks noChangeAspect="1"/>
          </p:cNvPicPr>
          <p:nvPr/>
        </p:nvPicPr>
        <p:blipFill>
          <a:blip r:embed="rId2"/>
          <a:stretch>
            <a:fillRect/>
          </a:stretch>
        </p:blipFill>
        <p:spPr>
          <a:xfrm>
            <a:off x="1388014" y="539496"/>
            <a:ext cx="9415972" cy="566928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MOSFET model (pMOS)</a:t>
            </a:r>
            <a:endParaRPr sz="3200" b="1" i="0">
              <a:latin typeface="Arial"/>
            </a:endParaRPr>
          </a:p>
        </p:txBody>
      </p:sp>
      <p:pic>
        <p:nvPicPr>
          <p:cNvPr id="3" name="Picture 2" descr="image.png"/>
          <p:cNvPicPr>
            <a:picLocks noChangeAspect="1"/>
          </p:cNvPicPr>
          <p:nvPr/>
        </p:nvPicPr>
        <p:blipFill>
          <a:blip r:embed="rId2"/>
          <a:stretch>
            <a:fillRect/>
          </a:stretch>
        </p:blipFill>
        <p:spPr>
          <a:xfrm>
            <a:off x="1379362" y="539496"/>
            <a:ext cx="9433275" cy="566928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nMOS als schakelaar</a:t>
            </a:r>
            <a:endParaRPr sz="3200" b="1" i="0">
              <a:latin typeface="Arial"/>
            </a:endParaRPr>
          </a:p>
        </p:txBody>
      </p:sp>
      <p:pic>
        <p:nvPicPr>
          <p:cNvPr id="3" name="Picture 2" descr="image.png"/>
          <p:cNvPicPr>
            <a:picLocks noChangeAspect="1"/>
          </p:cNvPicPr>
          <p:nvPr/>
        </p:nvPicPr>
        <p:blipFill>
          <a:blip r:embed="rId2"/>
          <a:stretch>
            <a:fillRect/>
          </a:stretch>
        </p:blipFill>
        <p:spPr>
          <a:xfrm>
            <a:off x="1150968" y="539496"/>
            <a:ext cx="9890064" cy="566928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pMOS als schakelaar</a:t>
            </a:r>
            <a:endParaRPr sz="3200" b="1" i="0">
              <a:latin typeface="Arial"/>
            </a:endParaRPr>
          </a:p>
        </p:txBody>
      </p:sp>
      <p:pic>
        <p:nvPicPr>
          <p:cNvPr id="3" name="Picture 2" descr="image.png"/>
          <p:cNvPicPr>
            <a:picLocks noChangeAspect="1"/>
          </p:cNvPicPr>
          <p:nvPr/>
        </p:nvPicPr>
        <p:blipFill>
          <a:blip r:embed="rId2"/>
          <a:stretch>
            <a:fillRect/>
          </a:stretch>
        </p:blipFill>
        <p:spPr>
          <a:xfrm>
            <a:off x="1015917" y="539496"/>
            <a:ext cx="10160166" cy="56692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Complementary MOS</a:t>
            </a:r>
            <a:endParaRPr sz="3200" b="1" i="0">
              <a:latin typeface="Arial"/>
            </a:endParaRPr>
          </a:p>
        </p:txBody>
      </p:sp>
      <p:pic>
        <p:nvPicPr>
          <p:cNvPr id="3" name="Picture 2" descr="image.png"/>
          <p:cNvPicPr>
            <a:picLocks noChangeAspect="1"/>
          </p:cNvPicPr>
          <p:nvPr/>
        </p:nvPicPr>
        <p:blipFill>
          <a:blip r:embed="rId2"/>
          <a:stretch>
            <a:fillRect/>
          </a:stretch>
        </p:blipFill>
        <p:spPr>
          <a:xfrm>
            <a:off x="645868" y="539496"/>
            <a:ext cx="10900263" cy="56692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pMOS en nMOS transistor gecombineerd</a:t>
            </a:r>
            <a:endParaRPr sz="3200" b="1" i="0">
              <a:latin typeface="Arial"/>
            </a:endParaRPr>
          </a:p>
        </p:txBody>
      </p:sp>
      <p:pic>
        <p:nvPicPr>
          <p:cNvPr id="3" name="Picture 2" descr="image.png"/>
          <p:cNvPicPr>
            <a:picLocks noChangeAspect="1"/>
          </p:cNvPicPr>
          <p:nvPr/>
        </p:nvPicPr>
        <p:blipFill>
          <a:blip r:embed="rId2"/>
          <a:stretch>
            <a:fillRect/>
          </a:stretch>
        </p:blipFill>
        <p:spPr>
          <a:xfrm>
            <a:off x="867819" y="539496"/>
            <a:ext cx="10456362" cy="566928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CMOS Logica</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245458"/>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CMOS Logica</a:t>
            </a:r>
            <a:endParaRPr sz="3200" b="1" i="0">
              <a:latin typeface="Arial"/>
            </a:endParaRPr>
          </a:p>
        </p:txBody>
      </p:sp>
      <p:pic>
        <p:nvPicPr>
          <p:cNvPr id="3" name="Picture 2" descr="image.png"/>
          <p:cNvPicPr>
            <a:picLocks noChangeAspect="1"/>
          </p:cNvPicPr>
          <p:nvPr/>
        </p:nvPicPr>
        <p:blipFill>
          <a:blip r:embed="rId2"/>
          <a:stretch>
            <a:fillRect/>
          </a:stretch>
        </p:blipFill>
        <p:spPr>
          <a:xfrm>
            <a:off x="1709005" y="539496"/>
            <a:ext cx="8773990" cy="566928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Korte Herhaling Bipolaire transistors</a:t>
            </a:r>
            <a:endParaRPr sz="3200" b="1" i="0">
              <a:latin typeface="Arial"/>
            </a:endParaR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Lagenstructuur</a:t>
            </a:r>
            <a:endParaRPr sz="3200" b="1" i="0">
              <a:latin typeface="Arial"/>
            </a:endParaRPr>
          </a:p>
        </p:txBody>
      </p:sp>
      <p:pic>
        <p:nvPicPr>
          <p:cNvPr id="3" name="Picture 2" descr="image.png"/>
          <p:cNvPicPr>
            <a:picLocks noChangeAspect="1"/>
          </p:cNvPicPr>
          <p:nvPr/>
        </p:nvPicPr>
        <p:blipFill>
          <a:blip r:embed="rId2"/>
          <a:stretch>
            <a:fillRect/>
          </a:stretch>
        </p:blipFill>
        <p:spPr>
          <a:xfrm>
            <a:off x="1613363" y="539496"/>
            <a:ext cx="8965273" cy="56692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MOS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670142" y="539496"/>
            <a:ext cx="8851715" cy="56692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Bipolaire transistor: symbool</a:t>
            </a:r>
            <a:endParaRPr sz="3200" b="1" i="0">
              <a:latin typeface="Arial"/>
            </a:endParaRPr>
          </a:p>
        </p:txBody>
      </p:sp>
      <p:pic>
        <p:nvPicPr>
          <p:cNvPr id="3" name="Picture 2" descr="image.png"/>
          <p:cNvPicPr>
            <a:picLocks noChangeAspect="1"/>
          </p:cNvPicPr>
          <p:nvPr/>
        </p:nvPicPr>
        <p:blipFill>
          <a:blip r:embed="rId2"/>
          <a:stretch>
            <a:fillRect/>
          </a:stretch>
        </p:blipFill>
        <p:spPr>
          <a:xfrm>
            <a:off x="1348780" y="539496"/>
            <a:ext cx="9494439"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Werking: NPN-stromen</a:t>
            </a:r>
            <a:endParaRPr sz="3200" b="1" i="0">
              <a:latin typeface="Arial"/>
            </a:endParaRPr>
          </a:p>
        </p:txBody>
      </p:sp>
      <p:pic>
        <p:nvPicPr>
          <p:cNvPr id="3" name="Picture 2" descr="image.png"/>
          <p:cNvPicPr>
            <a:picLocks noChangeAspect="1"/>
          </p:cNvPicPr>
          <p:nvPr/>
        </p:nvPicPr>
        <p:blipFill>
          <a:blip r:embed="rId2"/>
          <a:stretch>
            <a:fillRect/>
          </a:stretch>
        </p:blipFill>
        <p:spPr>
          <a:xfrm>
            <a:off x="1164771" y="539496"/>
            <a:ext cx="9862457" cy="566928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NPN-stromen (deel 2)</a:t>
            </a:r>
            <a:endParaRPr sz="3200" b="1" i="0">
              <a:latin typeface="Arial"/>
            </a:endParaRPr>
          </a:p>
        </p:txBody>
      </p:sp>
      <p:pic>
        <p:nvPicPr>
          <p:cNvPr id="3" name="Picture 2" descr="image.png"/>
          <p:cNvPicPr>
            <a:picLocks noChangeAspect="1"/>
          </p:cNvPicPr>
          <p:nvPr/>
        </p:nvPicPr>
        <p:blipFill>
          <a:blip r:embed="rId2"/>
          <a:stretch>
            <a:fillRect/>
          </a:stretch>
        </p:blipFill>
        <p:spPr>
          <a:xfrm>
            <a:off x="981912" y="539496"/>
            <a:ext cx="10228176" cy="566928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Eenvoudigste model</a:t>
            </a:r>
            <a:endParaRPr sz="3200" b="1" i="0">
              <a:latin typeface="Arial"/>
            </a:endParaRPr>
          </a:p>
        </p:txBody>
      </p:sp>
      <p:pic>
        <p:nvPicPr>
          <p:cNvPr id="3" name="Picture 2" descr="image.png"/>
          <p:cNvPicPr>
            <a:picLocks noChangeAspect="1"/>
          </p:cNvPicPr>
          <p:nvPr/>
        </p:nvPicPr>
        <p:blipFill>
          <a:blip r:embed="rId2"/>
          <a:stretch>
            <a:fillRect/>
          </a:stretch>
        </p:blipFill>
        <p:spPr>
          <a:xfrm>
            <a:off x="1079559" y="539496"/>
            <a:ext cx="10032882" cy="566928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als functie van VBE</a:t>
            </a:r>
            <a:endParaRPr sz="3200" b="1" i="0">
              <a:latin typeface="Arial"/>
            </a:endParaRPr>
          </a:p>
        </p:txBody>
      </p:sp>
      <p:pic>
        <p:nvPicPr>
          <p:cNvPr id="3" name="Picture 2" descr="image.png"/>
          <p:cNvPicPr>
            <a:picLocks noChangeAspect="1"/>
          </p:cNvPicPr>
          <p:nvPr/>
        </p:nvPicPr>
        <p:blipFill>
          <a:blip r:embed="rId2"/>
          <a:stretch>
            <a:fillRect/>
          </a:stretch>
        </p:blipFill>
        <p:spPr>
          <a:xfrm>
            <a:off x="1361455" y="539496"/>
            <a:ext cx="9469089" cy="566928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Stroomversterking als functie van VBE</a:t>
            </a:r>
            <a:endParaRPr sz="3200" b="1" i="0">
              <a:latin typeface="Arial"/>
            </a:endParaRPr>
          </a:p>
        </p:txBody>
      </p:sp>
      <p:pic>
        <p:nvPicPr>
          <p:cNvPr id="3" name="Picture 2" descr="image.png"/>
          <p:cNvPicPr>
            <a:picLocks noChangeAspect="1"/>
          </p:cNvPicPr>
          <p:nvPr/>
        </p:nvPicPr>
        <p:blipFill>
          <a:blip r:embed="rId2"/>
          <a:stretch>
            <a:fillRect/>
          </a:stretch>
        </p:blipFill>
        <p:spPr>
          <a:xfrm>
            <a:off x="1053348" y="539496"/>
            <a:ext cx="10085303" cy="566928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Stroomversterking als functie van Ic en T</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541818"/>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Output karakteristieken</a:t>
            </a:r>
            <a:endParaRPr sz="3200" b="1" i="0">
              <a:latin typeface="Arial"/>
            </a:endParaRPr>
          </a:p>
        </p:txBody>
      </p:sp>
      <p:pic>
        <p:nvPicPr>
          <p:cNvPr id="3" name="Picture 2" descr="image.png"/>
          <p:cNvPicPr>
            <a:picLocks noChangeAspect="1"/>
          </p:cNvPicPr>
          <p:nvPr/>
        </p:nvPicPr>
        <p:blipFill>
          <a:blip r:embed="rId2"/>
          <a:stretch>
            <a:fillRect/>
          </a:stretch>
        </p:blipFill>
        <p:spPr>
          <a:xfrm>
            <a:off x="1006478" y="539496"/>
            <a:ext cx="10179043" cy="566928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Bipolaire transistor: equivalent schema</a:t>
            </a:r>
            <a:endParaRPr sz="3200" b="1" i="0">
              <a:latin typeface="Arial"/>
            </a:endParaRPr>
          </a:p>
        </p:txBody>
      </p:sp>
      <p:pic>
        <p:nvPicPr>
          <p:cNvPr id="3" name="Picture 2" descr="image.png"/>
          <p:cNvPicPr>
            <a:picLocks noChangeAspect="1"/>
          </p:cNvPicPr>
          <p:nvPr/>
        </p:nvPicPr>
        <p:blipFill>
          <a:blip r:embed="rId2"/>
          <a:stretch>
            <a:fillRect/>
          </a:stretch>
        </p:blipFill>
        <p:spPr>
          <a:xfrm>
            <a:off x="546253" y="539496"/>
            <a:ext cx="11099494" cy="5669280"/>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Ebers-Moll model: werkingsgebieden</a:t>
            </a:r>
            <a:endParaRPr sz="3200" b="1" i="0">
              <a:latin typeface="Arial"/>
            </a:endParaRPr>
          </a:p>
        </p:txBody>
      </p:sp>
      <p:pic>
        <p:nvPicPr>
          <p:cNvPr id="3" name="Picture 2" descr="image.png"/>
          <p:cNvPicPr>
            <a:picLocks noChangeAspect="1"/>
          </p:cNvPicPr>
          <p:nvPr/>
        </p:nvPicPr>
        <p:blipFill>
          <a:blip r:embed="rId2"/>
          <a:stretch>
            <a:fillRect/>
          </a:stretch>
        </p:blipFill>
        <p:spPr>
          <a:xfrm>
            <a:off x="331459" y="539496"/>
            <a:ext cx="11529081"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MOS FET</a:t>
            </a:r>
            <a:endParaRPr sz="3200" b="1" i="0">
              <a:latin typeface="Arial"/>
            </a:endParaRPr>
          </a:p>
        </p:txBody>
      </p:sp>
      <p:pic>
        <p:nvPicPr>
          <p:cNvPr id="3" name="Picture 2" descr="image.png"/>
          <p:cNvPicPr>
            <a:picLocks noChangeAspect="1"/>
          </p:cNvPicPr>
          <p:nvPr/>
        </p:nvPicPr>
        <p:blipFill>
          <a:blip r:embed="rId2"/>
          <a:stretch>
            <a:fillRect/>
          </a:stretch>
        </p:blipFill>
        <p:spPr>
          <a:xfrm>
            <a:off x="1071277" y="539496"/>
            <a:ext cx="10049446" cy="5669280"/>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Werkingsgebieden</a:t>
            </a:r>
            <a:endParaRPr sz="3200" b="1" i="0">
              <a:latin typeface="Arial"/>
            </a:endParaRPr>
          </a:p>
        </p:txBody>
      </p:sp>
      <p:pic>
        <p:nvPicPr>
          <p:cNvPr id="3" name="Picture 2" descr="image.png"/>
          <p:cNvPicPr>
            <a:picLocks noChangeAspect="1"/>
          </p:cNvPicPr>
          <p:nvPr/>
        </p:nvPicPr>
        <p:blipFill>
          <a:blip r:embed="rId2"/>
          <a:stretch>
            <a:fillRect/>
          </a:stretch>
        </p:blipFill>
        <p:spPr>
          <a:xfrm>
            <a:off x="1127592" y="539496"/>
            <a:ext cx="9936815" cy="5669280"/>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Voorbeeld output karakteristieken</a:t>
            </a:r>
            <a:endParaRPr sz="3200" b="1" i="0">
              <a:latin typeface="Arial"/>
            </a:endParaRPr>
          </a:p>
        </p:txBody>
      </p:sp>
      <p:pic>
        <p:nvPicPr>
          <p:cNvPr id="3" name="Picture 2" descr="image.png"/>
          <p:cNvPicPr>
            <a:picLocks noChangeAspect="1"/>
          </p:cNvPicPr>
          <p:nvPr/>
        </p:nvPicPr>
        <p:blipFill>
          <a:blip r:embed="rId2"/>
          <a:stretch>
            <a:fillRect/>
          </a:stretch>
        </p:blipFill>
        <p:spPr>
          <a:xfrm>
            <a:off x="1303888" y="539496"/>
            <a:ext cx="9584223" cy="5669280"/>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Stroomsturing versus spanningssturing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406856" y="539496"/>
            <a:ext cx="9378287" cy="5669280"/>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Early 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446579" y="539496"/>
            <a:ext cx="9298842" cy="566928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Maximale stroom</a:t>
            </a:r>
          </a:p>
          <a:p>
            <a:pPr lvl="1"/>
            <a:r>
              <a:t>Maximale spanning</a:t>
            </a:r>
          </a:p>
          <a:p>
            <a:pPr lvl="1"/>
            <a:r>
              <a:t>Maximaal gedisipeerd vermogen</a:t>
            </a:r>
          </a:p>
        </p:txBody>
      </p:sp>
      <p:sp>
        <p:nvSpPr>
          <p:cNvPr id="3" name="Title 2"/>
          <p:cNvSpPr>
            <a:spLocks noGrp="1"/>
          </p:cNvSpPr>
          <p:nvPr>
            <p:ph type="title"/>
          </p:nvPr>
        </p:nvSpPr>
        <p:spPr/>
        <p:txBody>
          <a:bodyPr wrap="square">
            <a:noAutofit/>
          </a:bodyPr>
          <a:lstStyle/>
          <a:p>
            <a:r>
              <a:rPr sz="3200" b="1" i="0">
                <a:latin typeface="Arial"/>
              </a:rPr>
              <a:t>3 nodige begrenzingen voor de transistor</a:t>
            </a:r>
            <a:endParaRPr sz="3200" b="1" i="0">
              <a:latin typeface="Arial"/>
            </a:endParaR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1ste begrenzing: maximale ICE stroom</a:t>
            </a:r>
            <a:endParaRPr sz="3200" b="1" i="0">
              <a:latin typeface="Arial"/>
            </a:endParaRPr>
          </a:p>
        </p:txBody>
      </p:sp>
      <p:pic>
        <p:nvPicPr>
          <p:cNvPr id="3" name="Picture 2" descr="image.png"/>
          <p:cNvPicPr>
            <a:picLocks noChangeAspect="1"/>
          </p:cNvPicPr>
          <p:nvPr/>
        </p:nvPicPr>
        <p:blipFill>
          <a:blip r:embed="rId2"/>
          <a:stretch>
            <a:fillRect/>
          </a:stretch>
        </p:blipFill>
        <p:spPr>
          <a:xfrm>
            <a:off x="1641249" y="539496"/>
            <a:ext cx="8909502" cy="566928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2de begrenzing: maximale VCE 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833595" y="539496"/>
            <a:ext cx="10524809" cy="566928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3de begrenzing: warmtedissipatie PD</a:t>
            </a:r>
            <a:endParaRPr sz="3200" b="1" i="0">
              <a:latin typeface="Arial"/>
            </a:endParaRPr>
          </a:p>
        </p:txBody>
      </p:sp>
      <p:pic>
        <p:nvPicPr>
          <p:cNvPr id="3" name="Picture 2" descr="image.png"/>
          <p:cNvPicPr>
            <a:picLocks noChangeAspect="1"/>
          </p:cNvPicPr>
          <p:nvPr/>
        </p:nvPicPr>
        <p:blipFill>
          <a:blip r:embed="rId2"/>
          <a:stretch>
            <a:fillRect/>
          </a:stretch>
        </p:blipFill>
        <p:spPr>
          <a:xfrm>
            <a:off x="1117405" y="539496"/>
            <a:ext cx="9957190" cy="5669280"/>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Koelvin toevoegen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200607" y="539496"/>
            <a:ext cx="9790785" cy="566928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Basisweerstand</a:t>
            </a:r>
            <a:endParaRPr sz="3200" b="1" i="0">
              <a:latin typeface="Arial"/>
            </a:endParaRPr>
          </a:p>
        </p:txBody>
      </p:sp>
      <p:pic>
        <p:nvPicPr>
          <p:cNvPr id="3" name="Picture 2" descr="image.png"/>
          <p:cNvPicPr>
            <a:picLocks noChangeAspect="1"/>
          </p:cNvPicPr>
          <p:nvPr/>
        </p:nvPicPr>
        <p:blipFill>
          <a:blip r:embed="rId2"/>
          <a:stretch>
            <a:fillRect/>
          </a:stretch>
        </p:blipFill>
        <p:spPr>
          <a:xfrm>
            <a:off x="856356" y="539496"/>
            <a:ext cx="10479287"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Realistische voorstelling MOS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2017412" y="539496"/>
            <a:ext cx="8157175" cy="5669280"/>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Emitter- en collectorweerstand</a:t>
            </a:r>
            <a:endParaRPr sz="3200" b="1" i="0">
              <a:latin typeface="Arial"/>
            </a:endParaRPr>
          </a:p>
        </p:txBody>
      </p:sp>
      <p:pic>
        <p:nvPicPr>
          <p:cNvPr id="3" name="Picture 2" descr="image.png"/>
          <p:cNvPicPr>
            <a:picLocks noChangeAspect="1"/>
          </p:cNvPicPr>
          <p:nvPr/>
        </p:nvPicPr>
        <p:blipFill>
          <a:blip r:embed="rId2"/>
          <a:stretch>
            <a:fillRect/>
          </a:stretch>
        </p:blipFill>
        <p:spPr>
          <a:xfrm>
            <a:off x="1524868" y="539496"/>
            <a:ext cx="9142264" cy="566928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Beperking van de collectorweerstand</a:t>
            </a:r>
            <a:endParaRPr sz="3200" b="1" i="0">
              <a:latin typeface="Arial"/>
            </a:endParaRPr>
          </a:p>
        </p:txBody>
      </p:sp>
      <p:pic>
        <p:nvPicPr>
          <p:cNvPr id="3" name="Picture 2" descr="image.png"/>
          <p:cNvPicPr>
            <a:picLocks noChangeAspect="1"/>
          </p:cNvPicPr>
          <p:nvPr/>
        </p:nvPicPr>
        <p:blipFill>
          <a:blip r:embed="rId2"/>
          <a:stretch>
            <a:fillRect/>
          </a:stretch>
        </p:blipFill>
        <p:spPr>
          <a:xfrm>
            <a:off x="1552334" y="539496"/>
            <a:ext cx="9087331" cy="5669280"/>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N-type laag heeft bij gelijke dopering een beduidend lagere weerstand dan een P-type laag</a:t>
            </a:r>
          </a:p>
          <a:p>
            <a:pPr lvl="1"/>
            <a:r>
              <a:t>Een pnp transistor heeft dus veel grotere emitter en collector weerstanden in vergelijking met een npn transistor</a:t>
            </a:r>
          </a:p>
          <a:p>
            <a:pPr lvl="1"/>
            <a:r>
              <a:t>Voor vermogencomponenten kunnen deze weerstanden en de opwarming die erbij hoort een probleem vormen</a:t>
            </a:r>
          </a:p>
        </p:txBody>
      </p:sp>
      <p:sp>
        <p:nvSpPr>
          <p:cNvPr id="3" name="Title 2"/>
          <p:cNvSpPr>
            <a:spLocks noGrp="1"/>
          </p:cNvSpPr>
          <p:nvPr>
            <p:ph type="title"/>
          </p:nvPr>
        </p:nvSpPr>
        <p:spPr/>
        <p:txBody>
          <a:bodyPr wrap="square">
            <a:noAutofit/>
          </a:bodyPr>
          <a:lstStyle/>
          <a:p>
            <a:r>
              <a:rPr sz="3200" b="1" i="0">
                <a:latin typeface="Arial"/>
              </a:rPr>
              <a:t>NPN versus PNP transistors</a:t>
            </a:r>
            <a:endParaRPr sz="3200" b="1" i="0">
              <a:latin typeface="Arial"/>
            </a:endParaRP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Van Silicium naar verpakking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225047" y="539496"/>
            <a:ext cx="9741906" cy="5669280"/>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3D voorstelling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009626" y="539496"/>
            <a:ext cx="10172748" cy="56692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Symbolen MOS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1395433" y="539496"/>
            <a:ext cx="9401133"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Wat is drain en source bij de MOS ?</a:t>
            </a:r>
            <a:endParaRPr sz="3200" b="1" i="0">
              <a:latin typeface="Arial"/>
            </a:endParaRPr>
          </a:p>
        </p:txBody>
      </p:sp>
      <p:pic>
        <p:nvPicPr>
          <p:cNvPr id="3" name="Picture 2" descr="image.png"/>
          <p:cNvPicPr>
            <a:picLocks noChangeAspect="1"/>
          </p:cNvPicPr>
          <p:nvPr/>
        </p:nvPicPr>
        <p:blipFill>
          <a:blip r:embed="rId2"/>
          <a:stretch>
            <a:fillRect/>
          </a:stretch>
        </p:blipFill>
        <p:spPr>
          <a:xfrm>
            <a:off x="1105782" y="539496"/>
            <a:ext cx="9980435"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Drempelspanning VT</a:t>
            </a:r>
            <a:endParaRPr sz="3200" b="1" i="0">
              <a:latin typeface="Arial"/>
            </a:endParaRPr>
          </a:p>
        </p:txBody>
      </p:sp>
      <p:pic>
        <p:nvPicPr>
          <p:cNvPr id="3" name="Picture 2" descr="image.png"/>
          <p:cNvPicPr>
            <a:picLocks noChangeAspect="1"/>
          </p:cNvPicPr>
          <p:nvPr/>
        </p:nvPicPr>
        <p:blipFill>
          <a:blip r:embed="rId2"/>
          <a:stretch>
            <a:fillRect/>
          </a:stretch>
        </p:blipFill>
        <p:spPr>
          <a:xfrm>
            <a:off x="1276898" y="539496"/>
            <a:ext cx="9638203" cy="566928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